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US"/>
              <a:t>Kristen. These were the training tutorials you could use on how to attach objects to each other and how to create holes and other things. I liked these tutorials because rather than watching a video on how to do it, you’re using the tools in real time while it tells you what to do, and if you get stuck it will always show you what you should do next and guides you what to do or click next.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US"/>
              <a:t>Kristen. If I would have been able to use the 3D printer a second time, I would change the shape completely to be more of a cylinder or some sort of rectangle and the device would be way smaller. I feel like that way the device would have a more natural and subtle look on the hanger, so it’s not such a big bulky distraction when approaching your closet.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79" name="Shape 1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rPr lang="en-US"/>
              <a:t>Missing: Our </a:t>
            </a:r>
            <a:r>
              <a:rPr lang="en-US"/>
              <a:t>users</a:t>
            </a:r>
            <a:r>
              <a:rPr lang="en-US"/>
              <a:t> wanted more or better “instant feedback” from the device &amp; interface, others thought the device should be the app itself, or wish there was a way to interact with the app and device </a:t>
            </a:r>
            <a:r>
              <a:rPr i="1" lang="en-US"/>
              <a:t>away</a:t>
            </a:r>
            <a:r>
              <a:rPr lang="en-US"/>
              <a:t> from their homes &amp; closets. (Like checking if something was dirty or not rather than having to be home to check). Our main goal was to make the daily routines for our users easier, something that would be helpful, beneficial, and convenient to them.</a:t>
            </a:r>
            <a:br>
              <a:rPr lang="en-US"/>
            </a:br>
          </a:p>
        </p:txBody>
      </p:sp>
      <p:sp>
        <p:nvSpPr>
          <p:cNvPr id="209" name="Shape 20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US"/>
              <a:t>Kristen. For the smart hanger high-fidelity prototype we would make sure all the colored LED buttons were working in the more simplified version I showed earlier, and there would be a way to “clip” the device on the hanger rather than having to hang it on the hanger. As for the smart closet idea, we had some of my testers suggest that we could go above and beyond our entire idea by making the entire closet organize outfits, put clothes in your hamper when they are dirty,</a:t>
            </a:r>
            <a:r>
              <a:rPr lang="en-US" sz="1200">
                <a:solidFill>
                  <a:schemeClr val="dk1"/>
                </a:solidFill>
                <a:latin typeface="Calibri"/>
                <a:ea typeface="Calibri"/>
                <a:cs typeface="Calibri"/>
                <a:sym typeface="Calibri"/>
              </a:rPr>
              <a:t> and even put your articles of clothing back in the right spot after washing them.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97" name="Shape 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t/>
            </a:r>
            <a:endParaRPr/>
          </a:p>
        </p:txBody>
      </p:sp>
      <p:sp>
        <p:nvSpPr>
          <p:cNvPr id="131" name="Shape 13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lvl="0">
              <a:spcBef>
                <a:spcPts val="0"/>
              </a:spcBef>
              <a:buNone/>
            </a:pPr>
            <a:r>
              <a:rPr lang="en-US"/>
              <a:t>Kristen: </a:t>
            </a:r>
            <a:r>
              <a:rPr lang="en-US" sz="1050">
                <a:solidFill>
                  <a:srgbClr val="333333"/>
                </a:solidFill>
                <a:highlight>
                  <a:srgbClr val="FFFFFF"/>
                </a:highlight>
              </a:rPr>
              <a:t>So this physical smart hanger device would be connected to the network, but in the user’s physical environment which would be their closet. Our main idea for creating this smart hanger device is to ensure we are making something that would be helpful and useful to our users. By allowing our users to use our mobile application, we wanted to make it more convenient for them to check what they could wear or pair together without having to search through their whole closet. With the light system we created for this physical smart hanger, it will flash another item of clothing in your closet if you need to locate it quicker and are in a hurry.</a:t>
            </a:r>
          </a:p>
        </p:txBody>
      </p:sp>
      <p:sp>
        <p:nvSpPr>
          <p:cNvPr id="142" name="Shape 14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US"/>
              <a:t>Kristen: for our physical high-fidelity prototype I just wanted to share what the creation process for it was like using the program TinkerCAD.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1" name="Shape 11"/>
        <p:cNvGrpSpPr/>
        <p:nvPr/>
      </p:nvGrpSpPr>
      <p:grpSpPr>
        <a:xfrm>
          <a:off x="0" y="0"/>
          <a:ext cx="0" cy="0"/>
          <a:chOff x="0" y="0"/>
          <a:chExt cx="0" cy="0"/>
        </a:xfrm>
      </p:grpSpPr>
      <p:sp>
        <p:nvSpPr>
          <p:cNvPr id="12" name="Shape 12"/>
          <p:cNvSpPr txBox="1"/>
          <p:nvPr>
            <p:ph type="title"/>
          </p:nvPr>
        </p:nvSpPr>
        <p:spPr>
          <a:xfrm>
            <a:off x="838200" y="365125"/>
            <a:ext cx="105156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 name="Shape 13"/>
          <p:cNvSpPr txBox="1"/>
          <p:nvPr>
            <p:ph idx="1" type="body"/>
          </p:nvPr>
        </p:nvSpPr>
        <p:spPr>
          <a:xfrm>
            <a:off x="838200" y="1825625"/>
            <a:ext cx="105156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68" name="Shape 68"/>
        <p:cNvGrpSpPr/>
        <p:nvPr/>
      </p:nvGrpSpPr>
      <p:grpSpPr>
        <a:xfrm>
          <a:off x="0" y="0"/>
          <a:ext cx="0" cy="0"/>
          <a:chOff x="0" y="0"/>
          <a:chExt cx="0" cy="0"/>
        </a:xfrm>
      </p:grpSpPr>
      <p:sp>
        <p:nvSpPr>
          <p:cNvPr id="69" name="Shape 69"/>
          <p:cNvSpPr txBox="1"/>
          <p:nvPr>
            <p:ph type="title"/>
          </p:nvPr>
        </p:nvSpPr>
        <p:spPr>
          <a:xfrm>
            <a:off x="838200" y="365125"/>
            <a:ext cx="105156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txBox="1"/>
          <p:nvPr>
            <p:ph idx="1" type="body"/>
          </p:nvPr>
        </p:nvSpPr>
        <p:spPr>
          <a:xfrm rot="5400000">
            <a:off x="3920331" y="-1256506"/>
            <a:ext cx="4351338" cy="10515600"/>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74" name="Shape 74"/>
        <p:cNvGrpSpPr/>
        <p:nvPr/>
      </p:nvGrpSpPr>
      <p:grpSpPr>
        <a:xfrm>
          <a:off x="0" y="0"/>
          <a:ext cx="0" cy="0"/>
          <a:chOff x="0" y="0"/>
          <a:chExt cx="0" cy="0"/>
        </a:xfrm>
      </p:grpSpPr>
      <p:sp>
        <p:nvSpPr>
          <p:cNvPr id="75" name="Shape 75"/>
          <p:cNvSpPr txBox="1"/>
          <p:nvPr>
            <p:ph type="title"/>
          </p:nvPr>
        </p:nvSpPr>
        <p:spPr>
          <a:xfrm rot="5400000">
            <a:off x="7133431" y="1956594"/>
            <a:ext cx="5811838" cy="262890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6" name="Shape 76"/>
          <p:cNvSpPr txBox="1"/>
          <p:nvPr>
            <p:ph idx="1" type="body"/>
          </p:nvPr>
        </p:nvSpPr>
        <p:spPr>
          <a:xfrm rot="5400000">
            <a:off x="1799431" y="-596106"/>
            <a:ext cx="5811838" cy="7734300"/>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7" name="Shape 17"/>
        <p:cNvGrpSpPr/>
        <p:nvPr/>
      </p:nvGrpSpPr>
      <p:grpSpPr>
        <a:xfrm>
          <a:off x="0" y="0"/>
          <a:ext cx="0" cy="0"/>
          <a:chOff x="0" y="0"/>
          <a:chExt cx="0" cy="0"/>
        </a:xfrm>
      </p:grpSpPr>
      <p:sp>
        <p:nvSpPr>
          <p:cNvPr id="18" name="Shape 18"/>
          <p:cNvSpPr txBox="1"/>
          <p:nvPr>
            <p:ph type="ctrTitle"/>
          </p:nvPr>
        </p:nvSpPr>
        <p:spPr>
          <a:xfrm>
            <a:off x="1524000" y="1122363"/>
            <a:ext cx="9144000" cy="2387600"/>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subTitle"/>
          </p:nvPr>
        </p:nvSpPr>
        <p:spPr>
          <a:xfrm>
            <a:off x="1524000" y="3602038"/>
            <a:ext cx="9144000" cy="1655762"/>
          </a:xfrm>
          <a:prstGeom prst="rect">
            <a:avLst/>
          </a:prstGeom>
          <a:noFill/>
          <a:ln>
            <a:noFill/>
          </a:ln>
        </p:spPr>
        <p:txBody>
          <a:bodyPr anchorCtr="0" anchor="t" bIns="91425" lIns="91425" rIns="91425" wrap="square" tIns="91425"/>
          <a:lstStyle>
            <a:lvl1pPr indent="0" lvl="0" marL="0" marR="0" rtl="0" algn="ctr">
              <a:lnSpc>
                <a:spcPct val="90000"/>
              </a:lnSpc>
              <a:spcBef>
                <a:spcPts val="1000"/>
              </a:spcBef>
              <a:buClr>
                <a:schemeClr val="dk1"/>
              </a:buClr>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buClr>
                <a:schemeClr val="dk1"/>
              </a:buClr>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3" name="Shape 23"/>
        <p:cNvGrpSpPr/>
        <p:nvPr/>
      </p:nvGrpSpPr>
      <p:grpSpPr>
        <a:xfrm>
          <a:off x="0" y="0"/>
          <a:ext cx="0" cy="0"/>
          <a:chOff x="0" y="0"/>
          <a:chExt cx="0" cy="0"/>
        </a:xfrm>
      </p:grpSpPr>
      <p:sp>
        <p:nvSpPr>
          <p:cNvPr id="24" name="Shape 24"/>
          <p:cNvSpPr txBox="1"/>
          <p:nvPr>
            <p:ph type="title"/>
          </p:nvPr>
        </p:nvSpPr>
        <p:spPr>
          <a:xfrm>
            <a:off x="831850" y="1709738"/>
            <a:ext cx="10515600" cy="2852737"/>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831850" y="4589463"/>
            <a:ext cx="10515600" cy="1500187"/>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rgbClr val="888888"/>
              </a:buClr>
              <a:buFont typeface="Arial"/>
              <a:buNone/>
              <a:defRPr b="0" i="0" sz="2400" u="none" cap="none" strike="noStrike">
                <a:solidFill>
                  <a:srgbClr val="888888"/>
                </a:solidFill>
                <a:latin typeface="Calibri"/>
                <a:ea typeface="Calibri"/>
                <a:cs typeface="Calibri"/>
                <a:sym typeface="Calibri"/>
              </a:defRPr>
            </a:lvl1pPr>
            <a:lvl2pPr indent="0" lvl="1" marL="457200" marR="0" rtl="0" algn="l">
              <a:lnSpc>
                <a:spcPct val="90000"/>
              </a:lnSpc>
              <a:spcBef>
                <a:spcPts val="500"/>
              </a:spcBef>
              <a:buClr>
                <a:srgbClr val="888888"/>
              </a:buClr>
              <a:buFont typeface="Arial"/>
              <a:buNone/>
              <a:defRPr b="0" i="0" sz="2000" u="none" cap="none" strike="noStrike">
                <a:solidFill>
                  <a:srgbClr val="888888"/>
                </a:solidFill>
                <a:latin typeface="Calibri"/>
                <a:ea typeface="Calibri"/>
                <a:cs typeface="Calibri"/>
                <a:sym typeface="Calibri"/>
              </a:defRPr>
            </a:lvl2pPr>
            <a:lvl3pPr indent="0" lvl="2" marL="914400" marR="0" rtl="0" algn="l">
              <a:lnSpc>
                <a:spcPct val="90000"/>
              </a:lnSpc>
              <a:spcBef>
                <a:spcPts val="500"/>
              </a:spcBef>
              <a:buClr>
                <a:srgbClr val="888888"/>
              </a:buClr>
              <a:buFont typeface="Arial"/>
              <a:buNone/>
              <a:defRPr b="0" i="0" sz="1800" u="none" cap="none" strike="noStrike">
                <a:solidFill>
                  <a:srgbClr val="888888"/>
                </a:solidFill>
                <a:latin typeface="Calibri"/>
                <a:ea typeface="Calibri"/>
                <a:cs typeface="Calibri"/>
                <a:sym typeface="Calibri"/>
              </a:defRPr>
            </a:lvl3pPr>
            <a:lvl4pPr indent="0" lvl="3" marL="13716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4pPr>
            <a:lvl5pPr indent="0" lvl="4" marL="18288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5pPr>
            <a:lvl6pPr indent="0" lvl="5" marL="22860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6pPr>
            <a:lvl7pPr indent="0" lvl="6" marL="27432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7pPr>
            <a:lvl8pPr indent="0" lvl="7" marL="32004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8pPr>
            <a:lvl9pPr indent="0" lvl="8" marL="36576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29" name="Shape 29"/>
        <p:cNvGrpSpPr/>
        <p:nvPr/>
      </p:nvGrpSpPr>
      <p:grpSpPr>
        <a:xfrm>
          <a:off x="0" y="0"/>
          <a:ext cx="0" cy="0"/>
          <a:chOff x="0" y="0"/>
          <a:chExt cx="0" cy="0"/>
        </a:xfrm>
      </p:grpSpPr>
      <p:sp>
        <p:nvSpPr>
          <p:cNvPr id="30" name="Shape 30"/>
          <p:cNvSpPr txBox="1"/>
          <p:nvPr>
            <p:ph type="title"/>
          </p:nvPr>
        </p:nvSpPr>
        <p:spPr>
          <a:xfrm>
            <a:off x="838200" y="365125"/>
            <a:ext cx="105156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1" name="Shape 31"/>
          <p:cNvSpPr txBox="1"/>
          <p:nvPr>
            <p:ph idx="1" type="body"/>
          </p:nvPr>
        </p:nvSpPr>
        <p:spPr>
          <a:xfrm>
            <a:off x="838200" y="1825625"/>
            <a:ext cx="51816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6172200" y="1825625"/>
            <a:ext cx="51816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36" name="Shape 36"/>
        <p:cNvGrpSpPr/>
        <p:nvPr/>
      </p:nvGrpSpPr>
      <p:grpSpPr>
        <a:xfrm>
          <a:off x="0" y="0"/>
          <a:ext cx="0" cy="0"/>
          <a:chOff x="0" y="0"/>
          <a:chExt cx="0" cy="0"/>
        </a:xfrm>
      </p:grpSpPr>
      <p:sp>
        <p:nvSpPr>
          <p:cNvPr id="37" name="Shape 37"/>
          <p:cNvSpPr txBox="1"/>
          <p:nvPr>
            <p:ph type="title"/>
          </p:nvPr>
        </p:nvSpPr>
        <p:spPr>
          <a:xfrm>
            <a:off x="839788" y="365125"/>
            <a:ext cx="105156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8" name="Shape 38"/>
          <p:cNvSpPr txBox="1"/>
          <p:nvPr>
            <p:ph idx="1" type="body"/>
          </p:nvPr>
        </p:nvSpPr>
        <p:spPr>
          <a:xfrm>
            <a:off x="839788" y="1681163"/>
            <a:ext cx="5157787" cy="823912"/>
          </a:xfrm>
          <a:prstGeom prst="rect">
            <a:avLst/>
          </a:prstGeom>
          <a:noFill/>
          <a:ln>
            <a:noFill/>
          </a:ln>
        </p:spPr>
        <p:txBody>
          <a:bodyPr anchorCtr="0" anchor="b" bIns="91425" lIns="91425" rIns="91425" wrap="square"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839788" y="2505075"/>
            <a:ext cx="5157787" cy="368458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6172200" y="1681163"/>
            <a:ext cx="5183188" cy="823912"/>
          </a:xfrm>
          <a:prstGeom prst="rect">
            <a:avLst/>
          </a:prstGeom>
          <a:noFill/>
          <a:ln>
            <a:noFill/>
          </a:ln>
        </p:spPr>
        <p:txBody>
          <a:bodyPr anchorCtr="0" anchor="b" bIns="91425" lIns="91425" rIns="91425" wrap="square"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6172200" y="2505075"/>
            <a:ext cx="5183188" cy="368458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838200" y="365125"/>
            <a:ext cx="105156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7" name="Shape 47"/>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54" name="Shape 54"/>
        <p:cNvGrpSpPr/>
        <p:nvPr/>
      </p:nvGrpSpPr>
      <p:grpSpPr>
        <a:xfrm>
          <a:off x="0" y="0"/>
          <a:ext cx="0" cy="0"/>
          <a:chOff x="0" y="0"/>
          <a:chExt cx="0" cy="0"/>
        </a:xfrm>
      </p:grpSpPr>
      <p:sp>
        <p:nvSpPr>
          <p:cNvPr id="55" name="Shape 55"/>
          <p:cNvSpPr txBox="1"/>
          <p:nvPr>
            <p:ph type="title"/>
          </p:nvPr>
        </p:nvSpPr>
        <p:spPr>
          <a:xfrm>
            <a:off x="839788" y="457200"/>
            <a:ext cx="3932237"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Font typeface="Calibri"/>
              <a:buNone/>
              <a:defRPr b="0" i="0" sz="32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6" name="Shape 56"/>
          <p:cNvSpPr txBox="1"/>
          <p:nvPr>
            <p:ph idx="1" type="body"/>
          </p:nvPr>
        </p:nvSpPr>
        <p:spPr>
          <a:xfrm>
            <a:off x="5183188" y="987425"/>
            <a:ext cx="6172200" cy="4873625"/>
          </a:xfrm>
          <a:prstGeom prst="rect">
            <a:avLst/>
          </a:prstGeom>
          <a:noFill/>
          <a:ln>
            <a:noFill/>
          </a:ln>
        </p:spPr>
        <p:txBody>
          <a:bodyPr anchorCtr="0" anchor="t" bIns="91425" lIns="91425" rIns="91425" wrap="square" tIns="91425"/>
          <a:lstStyle>
            <a:lvl1pPr indent="-25400" lvl="0" marL="228600" marR="0" rtl="0" algn="l">
              <a:lnSpc>
                <a:spcPct val="90000"/>
              </a:lnSpc>
              <a:spcBef>
                <a:spcPts val="100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50800" lvl="1" marL="685800" marR="0" rtl="0" algn="l">
              <a:lnSpc>
                <a:spcPct val="90000"/>
              </a:lnSpc>
              <a:spcBef>
                <a:spcPts val="5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839788" y="2057400"/>
            <a:ext cx="3932237"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61" name="Shape 61"/>
        <p:cNvGrpSpPr/>
        <p:nvPr/>
      </p:nvGrpSpPr>
      <p:grpSpPr>
        <a:xfrm>
          <a:off x="0" y="0"/>
          <a:ext cx="0" cy="0"/>
          <a:chOff x="0" y="0"/>
          <a:chExt cx="0" cy="0"/>
        </a:xfrm>
      </p:grpSpPr>
      <p:sp>
        <p:nvSpPr>
          <p:cNvPr id="62" name="Shape 62"/>
          <p:cNvSpPr txBox="1"/>
          <p:nvPr>
            <p:ph type="title"/>
          </p:nvPr>
        </p:nvSpPr>
        <p:spPr>
          <a:xfrm>
            <a:off x="839788" y="457200"/>
            <a:ext cx="3932237"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Font typeface="Calibri"/>
              <a:buNone/>
              <a:defRPr b="0" i="0" sz="32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3" name="Shape 63"/>
          <p:cNvSpPr/>
          <p:nvPr>
            <p:ph idx="2" type="pic"/>
          </p:nvPr>
        </p:nvSpPr>
        <p:spPr>
          <a:xfrm>
            <a:off x="5183188" y="987425"/>
            <a:ext cx="6172200" cy="4873625"/>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839788" y="2057400"/>
            <a:ext cx="3932237"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38200" y="365125"/>
            <a:ext cx="105156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 name="Shape 7"/>
          <p:cNvSpPr txBox="1"/>
          <p:nvPr>
            <p:ph idx="1" type="body"/>
          </p:nvPr>
        </p:nvSpPr>
        <p:spPr>
          <a:xfrm>
            <a:off x="838200" y="1825625"/>
            <a:ext cx="105156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838200" y="6356350"/>
            <a:ext cx="27432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4038600" y="6356350"/>
            <a:ext cx="41148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8610600" y="6356350"/>
            <a:ext cx="27432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7.jpg"/><Relationship Id="rId5"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jpg"/><Relationship Id="rId5" Type="http://schemas.openxmlformats.org/officeDocument/2006/relationships/image" Target="../media/image10.jpg"/><Relationship Id="rId6" Type="http://schemas.openxmlformats.org/officeDocument/2006/relationships/image" Target="../media/image2.jp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838200" y="365125"/>
            <a:ext cx="10515600" cy="1325700"/>
          </a:xfrm>
          <a:prstGeom prst="rect">
            <a:avLst/>
          </a:prstGeom>
        </p:spPr>
        <p:txBody>
          <a:bodyPr anchorCtr="0" anchor="ctr" bIns="91425" lIns="91425" rIns="91425" wrap="square" tIns="91425">
            <a:noAutofit/>
          </a:bodyPr>
          <a:lstStyle/>
          <a:p>
            <a:pPr lvl="0">
              <a:spcBef>
                <a:spcPts val="0"/>
              </a:spcBef>
              <a:buNone/>
            </a:pPr>
            <a:r>
              <a:rPr lang="en-US"/>
              <a:t>MI 450 Final Presentation</a:t>
            </a:r>
          </a:p>
        </p:txBody>
      </p:sp>
      <p:sp>
        <p:nvSpPr>
          <p:cNvPr id="85" name="Shape 85"/>
          <p:cNvSpPr txBox="1"/>
          <p:nvPr>
            <p:ph idx="1" type="body"/>
          </p:nvPr>
        </p:nvSpPr>
        <p:spPr>
          <a:xfrm>
            <a:off x="7443450" y="3879300"/>
            <a:ext cx="4748400" cy="2978700"/>
          </a:xfrm>
          <a:prstGeom prst="rect">
            <a:avLst/>
          </a:prstGeom>
        </p:spPr>
        <p:txBody>
          <a:bodyPr anchorCtr="0" anchor="t" bIns="91425" lIns="91425" rIns="91425" wrap="square" tIns="91425">
            <a:noAutofit/>
          </a:bodyPr>
          <a:lstStyle/>
          <a:p>
            <a:pPr lvl="0">
              <a:spcBef>
                <a:spcPts val="0"/>
              </a:spcBef>
              <a:buNone/>
            </a:pPr>
            <a:r>
              <a:rPr lang="en-US"/>
              <a:t>MI 450 Spring Semester 2017 </a:t>
            </a:r>
          </a:p>
          <a:p>
            <a:pPr lvl="0">
              <a:spcBef>
                <a:spcPts val="0"/>
              </a:spcBef>
              <a:buNone/>
            </a:pPr>
            <a:r>
              <a:t/>
            </a:r>
            <a:endParaRPr/>
          </a:p>
          <a:p>
            <a:pPr lvl="0" algn="r">
              <a:spcBef>
                <a:spcPts val="0"/>
              </a:spcBef>
              <a:buNone/>
            </a:pPr>
            <a:r>
              <a:rPr lang="en-US"/>
              <a:t>Kristen Nakis</a:t>
            </a:r>
          </a:p>
          <a:p>
            <a:pPr lvl="0" algn="r">
              <a:spcBef>
                <a:spcPts val="0"/>
              </a:spcBef>
              <a:buNone/>
            </a:pPr>
            <a:r>
              <a:rPr lang="en-US"/>
              <a:t>Grace Freeman</a:t>
            </a:r>
          </a:p>
          <a:p>
            <a:pPr lvl="0" algn="r">
              <a:spcBef>
                <a:spcPts val="0"/>
              </a:spcBef>
              <a:buNone/>
            </a:pPr>
            <a:r>
              <a:rPr lang="en-US"/>
              <a:t>Joe Tang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838200" y="365125"/>
            <a:ext cx="10515600" cy="1325700"/>
          </a:xfrm>
          <a:prstGeom prst="rect">
            <a:avLst/>
          </a:prstGeom>
        </p:spPr>
        <p:txBody>
          <a:bodyPr anchorCtr="0" anchor="ctr" bIns="91425" lIns="91425" rIns="91425" wrap="square" tIns="91425">
            <a:noAutofit/>
          </a:bodyPr>
          <a:lstStyle/>
          <a:p>
            <a:pPr lvl="0" rtl="0">
              <a:spcBef>
                <a:spcPts val="0"/>
              </a:spcBef>
              <a:buNone/>
            </a:pPr>
            <a:r>
              <a:rPr lang="en-US"/>
              <a:t>The Creation Process - Smart Hanger Device</a:t>
            </a:r>
          </a:p>
        </p:txBody>
      </p:sp>
      <p:pic>
        <p:nvPicPr>
          <p:cNvPr id="167" name="Shape 167"/>
          <p:cNvPicPr preferRelativeResize="0"/>
          <p:nvPr/>
        </p:nvPicPr>
        <p:blipFill>
          <a:blip r:embed="rId3">
            <a:alphaModFix/>
          </a:blip>
          <a:stretch>
            <a:fillRect/>
          </a:stretch>
        </p:blipFill>
        <p:spPr>
          <a:xfrm>
            <a:off x="413638" y="1550025"/>
            <a:ext cx="11364724" cy="5307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838200" y="365125"/>
            <a:ext cx="10515600" cy="1325700"/>
          </a:xfrm>
          <a:prstGeom prst="rect">
            <a:avLst/>
          </a:prstGeom>
        </p:spPr>
        <p:txBody>
          <a:bodyPr anchorCtr="0" anchor="ctr" bIns="91425" lIns="91425" rIns="91425" wrap="square" tIns="91425">
            <a:noAutofit/>
          </a:bodyPr>
          <a:lstStyle/>
          <a:p>
            <a:pPr lvl="0">
              <a:spcBef>
                <a:spcPts val="0"/>
              </a:spcBef>
              <a:buNone/>
            </a:pPr>
            <a:r>
              <a:rPr lang="en-US"/>
              <a:t>Smart Hanger Prototype Revision 2…….</a:t>
            </a:r>
          </a:p>
        </p:txBody>
      </p:sp>
      <p:pic>
        <p:nvPicPr>
          <p:cNvPr id="173" name="Shape 173"/>
          <p:cNvPicPr preferRelativeResize="0"/>
          <p:nvPr/>
        </p:nvPicPr>
        <p:blipFill rotWithShape="1">
          <a:blip r:embed="rId3">
            <a:alphaModFix/>
          </a:blip>
          <a:srcRect b="0" l="22949" r="1033" t="8088"/>
          <a:stretch/>
        </p:blipFill>
        <p:spPr>
          <a:xfrm>
            <a:off x="310950" y="1831100"/>
            <a:ext cx="7497151" cy="4871425"/>
          </a:xfrm>
          <a:prstGeom prst="rect">
            <a:avLst/>
          </a:prstGeom>
          <a:noFill/>
          <a:ln>
            <a:noFill/>
          </a:ln>
        </p:spPr>
      </p:pic>
      <p:sp>
        <p:nvSpPr>
          <p:cNvPr id="174" name="Shape 174"/>
          <p:cNvSpPr txBox="1"/>
          <p:nvPr/>
        </p:nvSpPr>
        <p:spPr>
          <a:xfrm>
            <a:off x="152400" y="152400"/>
            <a:ext cx="3000000" cy="3000000"/>
          </a:xfrm>
          <a:prstGeom prst="rect">
            <a:avLst/>
          </a:prstGeom>
          <a:noFill/>
          <a:ln>
            <a:noFill/>
          </a:ln>
        </p:spPr>
        <p:txBody>
          <a:bodyPr anchorCtr="0" anchor="ctr" bIns="91425" lIns="91425" rIns="91425" wrap="square" tIns="91425">
            <a:noAutofit/>
          </a:bodyPr>
          <a:lstStyle/>
          <a:p>
            <a:pPr lvl="0" rtl="0">
              <a:spcBef>
                <a:spcPts val="0"/>
              </a:spcBef>
              <a:buNone/>
            </a:pPr>
            <a:r>
              <a:rPr lang="en-US"/>
              <a:t> </a:t>
            </a:r>
          </a:p>
        </p:txBody>
      </p:sp>
      <p:pic>
        <p:nvPicPr>
          <p:cNvPr descr="new-3D-print.png" id="175" name="Shape 175"/>
          <p:cNvPicPr preferRelativeResize="0"/>
          <p:nvPr/>
        </p:nvPicPr>
        <p:blipFill>
          <a:blip r:embed="rId4">
            <a:alphaModFix/>
          </a:blip>
          <a:stretch>
            <a:fillRect/>
          </a:stretch>
        </p:blipFill>
        <p:spPr>
          <a:xfrm>
            <a:off x="8167801" y="2845150"/>
            <a:ext cx="3638550" cy="2695575"/>
          </a:xfrm>
          <a:prstGeom prst="rect">
            <a:avLst/>
          </a:prstGeom>
          <a:noFill/>
          <a:ln>
            <a:noFill/>
          </a:ln>
        </p:spPr>
      </p:pic>
      <p:sp>
        <p:nvSpPr>
          <p:cNvPr id="176" name="Shape 176"/>
          <p:cNvSpPr txBox="1"/>
          <p:nvPr/>
        </p:nvSpPr>
        <p:spPr>
          <a:xfrm>
            <a:off x="8153600" y="1658350"/>
            <a:ext cx="3638400" cy="967500"/>
          </a:xfrm>
          <a:prstGeom prst="rect">
            <a:avLst/>
          </a:prstGeom>
          <a:noFill/>
          <a:ln>
            <a:noFill/>
          </a:ln>
        </p:spPr>
        <p:txBody>
          <a:bodyPr anchorCtr="0" anchor="t" bIns="91425" lIns="91425" rIns="91425" wrap="square" tIns="91425">
            <a:noAutofit/>
          </a:bodyPr>
          <a:lstStyle/>
          <a:p>
            <a:pPr indent="-381000" lvl="0" marL="457200">
              <a:spcBef>
                <a:spcPts val="0"/>
              </a:spcBef>
              <a:buSzPct val="100000"/>
              <a:buFont typeface="Calibri"/>
              <a:buChar char="●"/>
            </a:pPr>
            <a:r>
              <a:rPr lang="en-US" sz="2400">
                <a:latin typeface="Calibri"/>
                <a:ea typeface="Calibri"/>
                <a:cs typeface="Calibri"/>
                <a:sym typeface="Calibri"/>
              </a:rPr>
              <a:t>A more natural fit</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472440" y="146613"/>
            <a:ext cx="105156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lang="en-US"/>
              <a:t>Our Virtual Prototype -</a:t>
            </a:r>
            <a:r>
              <a:rPr b="0" i="0" lang="en-US" sz="4400" u="none" cap="none" strike="noStrike">
                <a:solidFill>
                  <a:schemeClr val="dk1"/>
                </a:solidFill>
                <a:latin typeface="Calibri"/>
                <a:ea typeface="Calibri"/>
                <a:cs typeface="Calibri"/>
                <a:sym typeface="Calibri"/>
              </a:rPr>
              <a:t>App mock up</a:t>
            </a:r>
          </a:p>
        </p:txBody>
      </p:sp>
      <p:pic>
        <p:nvPicPr>
          <p:cNvPr id="182" name="Shape 182"/>
          <p:cNvPicPr preferRelativeResize="0"/>
          <p:nvPr>
            <p:ph idx="1" type="body"/>
          </p:nvPr>
        </p:nvPicPr>
        <p:blipFill rotWithShape="1">
          <a:blip r:embed="rId3">
            <a:alphaModFix/>
          </a:blip>
          <a:srcRect b="8195" l="38808" r="38496" t="17204"/>
          <a:stretch/>
        </p:blipFill>
        <p:spPr>
          <a:xfrm>
            <a:off x="0" y="1472183"/>
            <a:ext cx="2569464" cy="4311253"/>
          </a:xfrm>
          <a:prstGeom prst="rect">
            <a:avLst/>
          </a:prstGeom>
          <a:noFill/>
          <a:ln>
            <a:noFill/>
          </a:ln>
        </p:spPr>
      </p:pic>
      <p:pic>
        <p:nvPicPr>
          <p:cNvPr id="183" name="Shape 183"/>
          <p:cNvPicPr preferRelativeResize="0"/>
          <p:nvPr/>
        </p:nvPicPr>
        <p:blipFill rotWithShape="1">
          <a:blip r:embed="rId4">
            <a:alphaModFix/>
          </a:blip>
          <a:srcRect b="9373" l="38704" r="39024" t="18707"/>
          <a:stretch/>
        </p:blipFill>
        <p:spPr>
          <a:xfrm>
            <a:off x="2447544" y="1472179"/>
            <a:ext cx="2548128" cy="4311253"/>
          </a:xfrm>
          <a:prstGeom prst="rect">
            <a:avLst/>
          </a:prstGeom>
          <a:noFill/>
          <a:ln>
            <a:noFill/>
          </a:ln>
        </p:spPr>
      </p:pic>
      <p:pic>
        <p:nvPicPr>
          <p:cNvPr id="184" name="Shape 184"/>
          <p:cNvPicPr preferRelativeResize="0"/>
          <p:nvPr/>
        </p:nvPicPr>
        <p:blipFill rotWithShape="1">
          <a:blip r:embed="rId5">
            <a:alphaModFix/>
          </a:blip>
          <a:srcRect b="8619" l="38925" r="39801" t="18653"/>
          <a:stretch/>
        </p:blipFill>
        <p:spPr>
          <a:xfrm>
            <a:off x="4878324" y="1472178"/>
            <a:ext cx="2479548" cy="4311254"/>
          </a:xfrm>
          <a:prstGeom prst="rect">
            <a:avLst/>
          </a:prstGeom>
          <a:noFill/>
          <a:ln>
            <a:noFill/>
          </a:ln>
        </p:spPr>
      </p:pic>
      <p:pic>
        <p:nvPicPr>
          <p:cNvPr id="185" name="Shape 185"/>
          <p:cNvPicPr preferRelativeResize="0"/>
          <p:nvPr/>
        </p:nvPicPr>
        <p:blipFill rotWithShape="1">
          <a:blip r:embed="rId6">
            <a:alphaModFix/>
          </a:blip>
          <a:srcRect b="8560" l="39072" r="39928" t="19198"/>
          <a:stretch/>
        </p:blipFill>
        <p:spPr>
          <a:xfrm>
            <a:off x="7357872" y="1472179"/>
            <a:ext cx="2426208" cy="4311255"/>
          </a:xfrm>
          <a:prstGeom prst="rect">
            <a:avLst/>
          </a:prstGeom>
          <a:noFill/>
          <a:ln>
            <a:noFill/>
          </a:ln>
        </p:spPr>
      </p:pic>
      <p:pic>
        <p:nvPicPr>
          <p:cNvPr id="186" name="Shape 186"/>
          <p:cNvPicPr preferRelativeResize="0"/>
          <p:nvPr/>
        </p:nvPicPr>
        <p:blipFill rotWithShape="1">
          <a:blip r:embed="rId7">
            <a:alphaModFix/>
          </a:blip>
          <a:srcRect b="9110" l="38944" r="39602" t="18486"/>
          <a:stretch/>
        </p:blipFill>
        <p:spPr>
          <a:xfrm>
            <a:off x="9784080" y="1472179"/>
            <a:ext cx="2407920" cy="43112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838200" y="365125"/>
            <a:ext cx="10515600" cy="1325700"/>
          </a:xfrm>
          <a:prstGeom prst="rect">
            <a:avLst/>
          </a:prstGeom>
        </p:spPr>
        <p:txBody>
          <a:bodyPr anchorCtr="0" anchor="ctr" bIns="91425" lIns="91425" rIns="91425" wrap="square" tIns="91425">
            <a:noAutofit/>
          </a:bodyPr>
          <a:lstStyle/>
          <a:p>
            <a:pPr lvl="0">
              <a:spcBef>
                <a:spcPts val="0"/>
              </a:spcBef>
              <a:buNone/>
            </a:pPr>
            <a:r>
              <a:rPr lang="en-US"/>
              <a:t>Smart hanger prototype lighting</a:t>
            </a:r>
          </a:p>
        </p:txBody>
      </p:sp>
      <p:pic>
        <p:nvPicPr>
          <p:cNvPr descr="Arduino_Traffic_Light_With_Button-1.png" id="192" name="Shape 192"/>
          <p:cNvPicPr preferRelativeResize="0"/>
          <p:nvPr/>
        </p:nvPicPr>
        <p:blipFill>
          <a:blip r:embed="rId3">
            <a:alphaModFix/>
          </a:blip>
          <a:stretch>
            <a:fillRect/>
          </a:stretch>
        </p:blipFill>
        <p:spPr>
          <a:xfrm>
            <a:off x="838200" y="3032022"/>
            <a:ext cx="5070399" cy="2111400"/>
          </a:xfrm>
          <a:prstGeom prst="rect">
            <a:avLst/>
          </a:prstGeom>
          <a:noFill/>
          <a:ln>
            <a:noFill/>
          </a:ln>
        </p:spPr>
      </p:pic>
      <p:pic>
        <p:nvPicPr>
          <p:cNvPr descr="code snippet.png" id="193" name="Shape 193"/>
          <p:cNvPicPr preferRelativeResize="0"/>
          <p:nvPr/>
        </p:nvPicPr>
        <p:blipFill>
          <a:blip r:embed="rId4">
            <a:alphaModFix/>
          </a:blip>
          <a:stretch>
            <a:fillRect/>
          </a:stretch>
        </p:blipFill>
        <p:spPr>
          <a:xfrm>
            <a:off x="7487099" y="1753750"/>
            <a:ext cx="3256001" cy="4667949"/>
          </a:xfrm>
          <a:prstGeom prst="rect">
            <a:avLst/>
          </a:prstGeom>
          <a:noFill/>
          <a:ln>
            <a:noFill/>
          </a:ln>
        </p:spPr>
      </p:pic>
      <p:sp>
        <p:nvSpPr>
          <p:cNvPr id="194" name="Shape 194"/>
          <p:cNvSpPr txBox="1"/>
          <p:nvPr/>
        </p:nvSpPr>
        <p:spPr>
          <a:xfrm>
            <a:off x="838200" y="5230675"/>
            <a:ext cx="6518100" cy="491700"/>
          </a:xfrm>
          <a:prstGeom prst="rect">
            <a:avLst/>
          </a:prstGeom>
          <a:noFill/>
          <a:ln>
            <a:noFill/>
          </a:ln>
        </p:spPr>
        <p:txBody>
          <a:bodyPr anchorCtr="0" anchor="t" bIns="91425" lIns="91425" rIns="91425" wrap="square" tIns="91425">
            <a:noAutofit/>
          </a:bodyPr>
          <a:lstStyle/>
          <a:p>
            <a:pPr lvl="0">
              <a:spcBef>
                <a:spcPts val="0"/>
              </a:spcBef>
              <a:buNone/>
            </a:pPr>
            <a:r>
              <a:rPr lang="en-US" sz="1100"/>
              <a:t>Image from : http://www.makeuseof.com/tag/arduino-traffic-light-controller/</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838200" y="365125"/>
            <a:ext cx="10515600" cy="1325700"/>
          </a:xfrm>
          <a:prstGeom prst="rect">
            <a:avLst/>
          </a:prstGeom>
        </p:spPr>
        <p:txBody>
          <a:bodyPr anchorCtr="0" anchor="ctr" bIns="91425" lIns="91425" rIns="91425" wrap="square" tIns="91425">
            <a:noAutofit/>
          </a:bodyPr>
          <a:lstStyle/>
          <a:p>
            <a:pPr lvl="0" algn="ctr">
              <a:spcBef>
                <a:spcPts val="0"/>
              </a:spcBef>
              <a:buNone/>
            </a:pPr>
            <a:r>
              <a:rPr lang="en-US"/>
              <a:t>Our prototype synthesized</a:t>
            </a:r>
          </a:p>
        </p:txBody>
      </p:sp>
      <p:pic>
        <p:nvPicPr>
          <p:cNvPr descr="20170426_122314.jpg" id="200" name="Shape 200"/>
          <p:cNvPicPr preferRelativeResize="0"/>
          <p:nvPr/>
        </p:nvPicPr>
        <p:blipFill>
          <a:blip r:embed="rId3">
            <a:alphaModFix/>
          </a:blip>
          <a:stretch>
            <a:fillRect/>
          </a:stretch>
        </p:blipFill>
        <p:spPr>
          <a:xfrm>
            <a:off x="2854413" y="1690825"/>
            <a:ext cx="6483169" cy="48623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838200" y="365125"/>
            <a:ext cx="10515600" cy="1325700"/>
          </a:xfrm>
          <a:prstGeom prst="rect">
            <a:avLst/>
          </a:prstGeom>
        </p:spPr>
        <p:txBody>
          <a:bodyPr anchorCtr="0" anchor="ctr" bIns="91425" lIns="91425" rIns="91425" wrap="square" tIns="91425">
            <a:noAutofit/>
          </a:bodyPr>
          <a:lstStyle/>
          <a:p>
            <a:pPr lvl="0">
              <a:spcBef>
                <a:spcPts val="0"/>
              </a:spcBef>
              <a:buNone/>
            </a:pPr>
            <a:r>
              <a:rPr lang="en-US"/>
              <a:t>Evaluation</a:t>
            </a:r>
          </a:p>
        </p:txBody>
      </p:sp>
      <p:sp>
        <p:nvSpPr>
          <p:cNvPr id="206" name="Shape 206"/>
          <p:cNvSpPr txBox="1"/>
          <p:nvPr>
            <p:ph idx="1" type="body"/>
          </p:nvPr>
        </p:nvSpPr>
        <p:spPr>
          <a:xfrm>
            <a:off x="838200" y="1825625"/>
            <a:ext cx="10515600" cy="4351200"/>
          </a:xfrm>
          <a:prstGeom prst="rect">
            <a:avLst/>
          </a:prstGeom>
        </p:spPr>
        <p:txBody>
          <a:bodyPr anchorCtr="0" anchor="t" bIns="91425" lIns="91425" rIns="91425" wrap="square" tIns="91425">
            <a:noAutofit/>
          </a:bodyPr>
          <a:lstStyle/>
          <a:p>
            <a:pPr lvl="0">
              <a:spcBef>
                <a:spcPts val="0"/>
              </a:spcBef>
              <a:buNone/>
            </a:pPr>
            <a:r>
              <a:rPr lang="en-US"/>
              <a:t>We found the individual components worked well, however all put together, users had a hard time connecting them all.</a:t>
            </a:r>
          </a:p>
          <a:p>
            <a:pPr lvl="0">
              <a:spcBef>
                <a:spcPts val="0"/>
              </a:spcBef>
              <a:buNone/>
            </a:pPr>
            <a:r>
              <a:rPr lang="en-US"/>
              <a:t>Present relevant information quickly and </a:t>
            </a:r>
            <a:r>
              <a:rPr lang="en-US"/>
              <a:t>efficiently</a:t>
            </a:r>
          </a:p>
          <a:p>
            <a:pPr lvl="0">
              <a:spcBef>
                <a:spcPts val="0"/>
              </a:spcBef>
              <a:buNone/>
            </a:pPr>
            <a:r>
              <a:rPr lang="en-US"/>
              <a:t>The functionalities were evaluated as unobtrusive and could fit into schedules without much modification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838200" y="365125"/>
            <a:ext cx="105156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lang="en-US"/>
              <a:t>Improvements</a:t>
            </a:r>
            <a:r>
              <a:rPr b="0" i="0" lang="en-US" sz="4400" u="none" cap="none" strike="noStrike">
                <a:solidFill>
                  <a:schemeClr val="dk1"/>
                </a:solidFill>
                <a:latin typeface="Calibri"/>
                <a:ea typeface="Calibri"/>
                <a:cs typeface="Calibri"/>
                <a:sym typeface="Calibri"/>
              </a:rPr>
              <a:t> </a:t>
            </a:r>
          </a:p>
        </p:txBody>
      </p:sp>
      <p:sp>
        <p:nvSpPr>
          <p:cNvPr id="212" name="Shape 212"/>
          <p:cNvSpPr txBox="1"/>
          <p:nvPr>
            <p:ph idx="1" type="body"/>
          </p:nvPr>
        </p:nvSpPr>
        <p:spPr>
          <a:xfrm>
            <a:off x="838200" y="1825625"/>
            <a:ext cx="105156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What was missing?</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Where could we go with this?</a:t>
            </a:r>
          </a:p>
          <a:p>
            <a:pPr indent="-228600" lvl="0" marL="228600" marR="0" rtl="0" algn="l">
              <a:lnSpc>
                <a:spcPct val="90000"/>
              </a:lnSpc>
              <a:spcBef>
                <a:spcPts val="1000"/>
              </a:spcBef>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What did we achieve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838200" y="365125"/>
            <a:ext cx="10515600" cy="1325700"/>
          </a:xfrm>
          <a:prstGeom prst="rect">
            <a:avLst/>
          </a:prstGeom>
        </p:spPr>
        <p:txBody>
          <a:bodyPr anchorCtr="0" anchor="ctr" bIns="91425" lIns="91425" rIns="91425" wrap="square" tIns="91425">
            <a:noAutofit/>
          </a:bodyPr>
          <a:lstStyle/>
          <a:p>
            <a:pPr lvl="0">
              <a:spcBef>
                <a:spcPts val="0"/>
              </a:spcBef>
              <a:buNone/>
            </a:pPr>
            <a:r>
              <a:rPr lang="en-US"/>
              <a:t>Improvement Ideas</a:t>
            </a:r>
          </a:p>
        </p:txBody>
      </p:sp>
      <p:sp>
        <p:nvSpPr>
          <p:cNvPr id="218" name="Shape 218"/>
          <p:cNvSpPr txBox="1"/>
          <p:nvPr>
            <p:ph idx="1" type="body"/>
          </p:nvPr>
        </p:nvSpPr>
        <p:spPr>
          <a:xfrm>
            <a:off x="838200" y="1825625"/>
            <a:ext cx="10515600" cy="4351200"/>
          </a:xfrm>
          <a:prstGeom prst="rect">
            <a:avLst/>
          </a:prstGeom>
        </p:spPr>
        <p:txBody>
          <a:bodyPr anchorCtr="0" anchor="t" bIns="91425" lIns="91425" rIns="91425" wrap="square" tIns="91425">
            <a:noAutofit/>
          </a:bodyPr>
          <a:lstStyle/>
          <a:p>
            <a:pPr indent="-406400" lvl="0" marL="457200" rtl="0">
              <a:spcBef>
                <a:spcPts val="0"/>
              </a:spcBef>
            </a:pPr>
            <a:r>
              <a:rPr lang="en-US"/>
              <a:t>Smart hanger device improvements</a:t>
            </a:r>
          </a:p>
          <a:p>
            <a:pPr indent="-406400" lvl="1" marL="914400" rtl="0">
              <a:spcBef>
                <a:spcPts val="0"/>
              </a:spcBef>
              <a:buSzPct val="100000"/>
            </a:pPr>
            <a:r>
              <a:rPr lang="en-US" sz="2800"/>
              <a:t>Better design, fit more naturally on hanger</a:t>
            </a:r>
          </a:p>
          <a:p>
            <a:pPr indent="0" lvl="0" marL="0" rtl="0">
              <a:spcBef>
                <a:spcPts val="0"/>
              </a:spcBef>
              <a:buNone/>
            </a:pPr>
            <a:r>
              <a:t/>
            </a:r>
            <a:endParaRPr/>
          </a:p>
          <a:p>
            <a:pPr indent="-406400" lvl="0" marL="457200" rtl="0">
              <a:spcBef>
                <a:spcPts val="0"/>
              </a:spcBef>
            </a:pPr>
            <a:r>
              <a:rPr lang="en-US"/>
              <a:t>Mobile application/ device improvements</a:t>
            </a:r>
          </a:p>
          <a:p>
            <a:pPr indent="-381000" lvl="1" marL="914400" rtl="0">
              <a:spcBef>
                <a:spcPts val="1000"/>
              </a:spcBef>
            </a:pPr>
            <a:r>
              <a:rPr lang="en-US" sz="2800"/>
              <a:t>bigger advancement, maybe an entire</a:t>
            </a:r>
          </a:p>
          <a:p>
            <a:pPr indent="457200" lvl="0" marL="457200" rtl="0">
              <a:spcBef>
                <a:spcPts val="1000"/>
              </a:spcBef>
              <a:buNone/>
            </a:pPr>
            <a:r>
              <a:rPr lang="en-US" sz="2800"/>
              <a:t> “Smart Closet”</a:t>
            </a:r>
          </a:p>
          <a:p>
            <a:pPr indent="-406400" lvl="0" marL="914400" rtl="0">
              <a:spcBef>
                <a:spcPts val="1000"/>
              </a:spcBef>
              <a:buSzPct val="100000"/>
            </a:pPr>
            <a:r>
              <a:rPr lang="en-US"/>
              <a:t>Make the device itself be the app with Siri</a:t>
            </a:r>
            <a:br>
              <a:rPr lang="en-US" sz="2800"/>
            </a:br>
            <a:r>
              <a:rPr lang="en-US" sz="2800"/>
              <a:t>	</a:t>
            </a:r>
          </a:p>
          <a:p>
            <a:pPr lvl="0">
              <a:spcBef>
                <a:spcPts val="0"/>
              </a:spcBef>
              <a:buNone/>
            </a:pPr>
            <a:r>
              <a:t/>
            </a:r>
            <a:endParaRPr/>
          </a:p>
          <a:p>
            <a:pPr indent="0" lvl="0" mar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US"/>
              <a:t>…</a:t>
            </a:r>
          </a:p>
          <a:p>
            <a:pPr lvl="0">
              <a:spcBef>
                <a:spcPts val="0"/>
              </a:spcBef>
              <a:buNone/>
            </a:pPr>
            <a:r>
              <a:rPr lang="en-US"/>
              <a:t>…</a:t>
            </a:r>
          </a:p>
          <a:p>
            <a:pPr lvl="0">
              <a:spcBef>
                <a:spcPts val="0"/>
              </a:spcBef>
              <a:buNone/>
            </a:pPr>
            <a:r>
              <a:t/>
            </a:r>
            <a:endParaRPr/>
          </a:p>
        </p:txBody>
      </p:sp>
      <p:pic>
        <p:nvPicPr>
          <p:cNvPr id="219" name="Shape 219"/>
          <p:cNvPicPr preferRelativeResize="0"/>
          <p:nvPr/>
        </p:nvPicPr>
        <p:blipFill rotWithShape="1">
          <a:blip r:embed="rId3">
            <a:alphaModFix/>
          </a:blip>
          <a:srcRect b="0" l="0" r="0" t="0"/>
          <a:stretch/>
        </p:blipFill>
        <p:spPr>
          <a:xfrm rot="-5400000">
            <a:off x="9383000" y="1084550"/>
            <a:ext cx="2165100" cy="2886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838200" y="365125"/>
            <a:ext cx="105156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What’s the Problem….?</a:t>
            </a:r>
          </a:p>
        </p:txBody>
      </p:sp>
      <p:sp>
        <p:nvSpPr>
          <p:cNvPr id="91" name="Shape 91"/>
          <p:cNvSpPr txBox="1"/>
          <p:nvPr>
            <p:ph idx="1" type="body"/>
          </p:nvPr>
        </p:nvSpPr>
        <p:spPr>
          <a:xfrm>
            <a:off x="838200" y="1825625"/>
            <a:ext cx="105156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ct val="100000"/>
              <a:buFont typeface="Arial"/>
              <a:buChar char="•"/>
            </a:pPr>
            <a:r>
              <a:rPr b="0" i="0" lang="en-US" sz="2400" u="none" cap="none" strike="noStrike">
                <a:solidFill>
                  <a:schemeClr val="dk1"/>
                </a:solidFill>
                <a:latin typeface="Calibri"/>
                <a:ea typeface="Calibri"/>
                <a:cs typeface="Calibri"/>
                <a:sym typeface="Calibri"/>
              </a:rPr>
              <a:t>Getting dressed in the morning is hard. In the ever changing world of fashion, weather condition, events to attend… sometimes we just get overwhelmed by the world of clothes. Often, people forget the many combinations available to them just waiting behind their closet doors. Wouldn’t it be nice if something helped us make those pesky fashion decisions, organized our clothes and made for a more efficient way to get dressed? There must be something… </a:t>
            </a:r>
          </a:p>
        </p:txBody>
      </p:sp>
      <p:pic>
        <p:nvPicPr>
          <p:cNvPr descr="Image result for ugly outfit" id="92" name="Shape 92"/>
          <p:cNvPicPr preferRelativeResize="0"/>
          <p:nvPr/>
        </p:nvPicPr>
        <p:blipFill rotWithShape="1">
          <a:blip r:embed="rId3">
            <a:alphaModFix/>
          </a:blip>
          <a:srcRect b="0" l="0" r="0" t="0"/>
          <a:stretch/>
        </p:blipFill>
        <p:spPr>
          <a:xfrm>
            <a:off x="7306057" y="4087372"/>
            <a:ext cx="2770500" cy="2770500"/>
          </a:xfrm>
          <a:prstGeom prst="rect">
            <a:avLst/>
          </a:prstGeom>
          <a:noFill/>
          <a:ln>
            <a:noFill/>
          </a:ln>
        </p:spPr>
      </p:pic>
      <p:pic>
        <p:nvPicPr>
          <p:cNvPr descr="Image result for shorts in the winter" id="93" name="Shape 93"/>
          <p:cNvPicPr preferRelativeResize="0"/>
          <p:nvPr/>
        </p:nvPicPr>
        <p:blipFill rotWithShape="1">
          <a:blip r:embed="rId4">
            <a:alphaModFix/>
          </a:blip>
          <a:srcRect b="0" l="0" r="0" t="0"/>
          <a:stretch/>
        </p:blipFill>
        <p:spPr>
          <a:xfrm>
            <a:off x="585342" y="4416552"/>
            <a:ext cx="4032377" cy="2321051"/>
          </a:xfrm>
          <a:prstGeom prst="rect">
            <a:avLst/>
          </a:prstGeom>
          <a:noFill/>
          <a:ln>
            <a:noFill/>
          </a:ln>
        </p:spPr>
      </p:pic>
      <p:pic>
        <p:nvPicPr>
          <p:cNvPr descr="Image result for underdressed" id="94" name="Shape 94"/>
          <p:cNvPicPr preferRelativeResize="0"/>
          <p:nvPr/>
        </p:nvPicPr>
        <p:blipFill rotWithShape="1">
          <a:blip r:embed="rId5">
            <a:alphaModFix/>
          </a:blip>
          <a:srcRect b="0" l="0" r="0" t="0"/>
          <a:stretch/>
        </p:blipFill>
        <p:spPr>
          <a:xfrm>
            <a:off x="9055608" y="-26035"/>
            <a:ext cx="2468880" cy="18516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838200" y="365125"/>
            <a:ext cx="105156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Interviews</a:t>
            </a:r>
            <a:br>
              <a:rPr b="0" i="0" lang="en-US" sz="4400" u="none" cap="none" strike="noStrike">
                <a:solidFill>
                  <a:schemeClr val="dk1"/>
                </a:solidFill>
                <a:latin typeface="Calibri"/>
                <a:ea typeface="Calibri"/>
                <a:cs typeface="Calibri"/>
                <a:sym typeface="Calibri"/>
              </a:rPr>
            </a:br>
          </a:p>
        </p:txBody>
      </p:sp>
      <p:sp>
        <p:nvSpPr>
          <p:cNvPr id="100" name="Shape 100"/>
          <p:cNvSpPr txBox="1"/>
          <p:nvPr>
            <p:ph idx="1" type="body"/>
          </p:nvPr>
        </p:nvSpPr>
        <p:spPr>
          <a:xfrm>
            <a:off x="710184" y="1313561"/>
            <a:ext cx="3934968"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What do people want?</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Who would use this..? (Not just women!)</a:t>
            </a:r>
          </a:p>
          <a:p>
            <a:pPr indent="-228600" lvl="0" marL="228600" marR="0" rtl="0" algn="l">
              <a:lnSpc>
                <a:spcPct val="90000"/>
              </a:lnSpc>
              <a:spcBef>
                <a:spcPts val="1000"/>
              </a:spcBef>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What issues do people have in this area?</a:t>
            </a:r>
          </a:p>
        </p:txBody>
      </p:sp>
      <p:sp>
        <p:nvSpPr>
          <p:cNvPr id="101" name="Shape 101"/>
          <p:cNvSpPr txBox="1"/>
          <p:nvPr/>
        </p:nvSpPr>
        <p:spPr>
          <a:xfrm>
            <a:off x="6397752" y="1313561"/>
            <a:ext cx="4849368" cy="2645791"/>
          </a:xfrm>
          <a:prstGeom prst="rect">
            <a:avLst/>
          </a:prstGeom>
          <a:noFill/>
          <a:ln>
            <a:noFill/>
          </a:ln>
        </p:spPr>
        <p:txBody>
          <a:bodyPr anchorCtr="0" anchor="t" bIns="45700" lIns="91425" rIns="91425" wrap="square" tIns="45700">
            <a:noAutofit/>
          </a:bodyPr>
          <a:lstStyle/>
          <a:p>
            <a:pPr indent="-342900" lvl="0" marL="342900" marR="0" rtl="0" algn="l">
              <a:lnSpc>
                <a:spcPct val="8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People often forget about items in closet</a:t>
            </a:r>
          </a:p>
          <a:p>
            <a:pPr indent="-342900" lvl="0" marL="342900" marR="0" rtl="0" algn="l">
              <a:lnSpc>
                <a:spcPct val="80000"/>
              </a:lnSpc>
              <a:spcBef>
                <a:spcPts val="100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Aren’t sure what is appropriate to wear</a:t>
            </a:r>
          </a:p>
          <a:p>
            <a:pPr indent="-342900" lvl="0" marL="342900" marR="0" rtl="0" algn="l">
              <a:lnSpc>
                <a:spcPct val="80000"/>
              </a:lnSpc>
              <a:spcBef>
                <a:spcPts val="1000"/>
              </a:spcBef>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People felt unorganized, unmotivated, unprepared</a:t>
            </a:r>
          </a:p>
        </p:txBody>
      </p:sp>
      <p:sp>
        <p:nvSpPr>
          <p:cNvPr id="102" name="Shape 102"/>
          <p:cNvSpPr txBox="1"/>
          <p:nvPr/>
        </p:nvSpPr>
        <p:spPr>
          <a:xfrm>
            <a:off x="7513320" y="169100"/>
            <a:ext cx="2417064" cy="1059371"/>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Findings</a:t>
            </a:r>
          </a:p>
        </p:txBody>
      </p:sp>
      <p:pic>
        <p:nvPicPr>
          <p:cNvPr descr="https://lh5.googleusercontent.com/AVmR549eP5PzCnJ2GIbRcYjjtuTul8Fh7AdpudO8qu3boelT8TsPJNJeYkdvl9acgtGxEfeMmk7rQuX6my0KHdqeHEhfzzdk9xxSuaVo-1-76hXrJwz5-c3UwkfLSP0sopW7_p8Y" id="103" name="Shape 103"/>
          <p:cNvPicPr preferRelativeResize="0"/>
          <p:nvPr/>
        </p:nvPicPr>
        <p:blipFill rotWithShape="1">
          <a:blip r:embed="rId3">
            <a:alphaModFix/>
          </a:blip>
          <a:srcRect b="0" l="0" r="0" t="0"/>
          <a:stretch/>
        </p:blipFill>
        <p:spPr>
          <a:xfrm>
            <a:off x="934945" y="4215827"/>
            <a:ext cx="2732551" cy="2671700"/>
          </a:xfrm>
          <a:prstGeom prst="rect">
            <a:avLst/>
          </a:prstGeom>
          <a:noFill/>
          <a:ln>
            <a:noFill/>
          </a:ln>
        </p:spPr>
      </p:pic>
      <p:pic>
        <p:nvPicPr>
          <p:cNvPr descr="https://lh6.googleusercontent.com/aUBC1I9JwB7sJ7F036k5rpN-Hcwo8EK4lY1Tes3Tm_IdMXaRmAv9q1oDjyK-56RaQ80oQq2OOG2s44HiNX8rgYXLGEas6COwtTwK24uX7qnldUHppnu5Br001KFagRGVkIw_Sw0_" id="104" name="Shape 104"/>
          <p:cNvPicPr preferRelativeResize="0"/>
          <p:nvPr/>
        </p:nvPicPr>
        <p:blipFill rotWithShape="1">
          <a:blip r:embed="rId4">
            <a:alphaModFix/>
          </a:blip>
          <a:srcRect b="0" l="0" r="0" t="0"/>
          <a:stretch/>
        </p:blipFill>
        <p:spPr>
          <a:xfrm>
            <a:off x="4773168" y="4606351"/>
            <a:ext cx="2276475" cy="1704976"/>
          </a:xfrm>
          <a:prstGeom prst="rect">
            <a:avLst/>
          </a:prstGeom>
          <a:noFill/>
          <a:ln>
            <a:noFill/>
          </a:ln>
        </p:spPr>
      </p:pic>
      <p:pic>
        <p:nvPicPr>
          <p:cNvPr descr="https://lh4.googleusercontent.com/bBLpUVpB3FQyURYoWNcO6zEm1ekUWyxXuhdM08oU6PDR6KsTtfrZ_fLAt-T87kFonmh2mahXKf_zlCtqJqNXob1cNLjmfqoLz1dZjui76ThjR6WwXaEjjvtkgjb6R1byzh6gLORL" id="105" name="Shape 105"/>
          <p:cNvPicPr preferRelativeResize="0"/>
          <p:nvPr/>
        </p:nvPicPr>
        <p:blipFill rotWithShape="1">
          <a:blip r:embed="rId5">
            <a:alphaModFix/>
          </a:blip>
          <a:srcRect b="0" l="0" r="0" t="0"/>
          <a:stretch/>
        </p:blipFill>
        <p:spPr>
          <a:xfrm>
            <a:off x="8277478" y="4269676"/>
            <a:ext cx="3499993" cy="24785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838200" y="365125"/>
            <a:ext cx="105156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Scenario 1</a:t>
            </a:r>
          </a:p>
        </p:txBody>
      </p:sp>
      <p:sp>
        <p:nvSpPr>
          <p:cNvPr id="111" name="Shape 111"/>
          <p:cNvSpPr txBox="1"/>
          <p:nvPr>
            <p:ph idx="1" type="body"/>
          </p:nvPr>
        </p:nvSpPr>
        <p:spPr>
          <a:xfrm>
            <a:off x="838200" y="1825625"/>
            <a:ext cx="105156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ct val="100000"/>
              <a:buFont typeface="Arial"/>
              <a:buNone/>
            </a:pPr>
            <a:r>
              <a:rPr lang="en-US"/>
              <a:t>Person wakes up late to work and needs to get dressed immediately</a:t>
            </a:r>
          </a:p>
          <a:p>
            <a:pPr indent="-228600" lvl="0" marL="228600" marR="0" rtl="0" algn="l">
              <a:lnSpc>
                <a:spcPct val="90000"/>
              </a:lnSpc>
              <a:spcBef>
                <a:spcPts val="0"/>
              </a:spcBef>
              <a:buClr>
                <a:schemeClr val="dk1"/>
              </a:buClr>
              <a:buSzPct val="100000"/>
              <a:buFont typeface="Arial"/>
              <a:buNone/>
            </a:pPr>
            <a:r>
              <a:rPr lang="en-US"/>
              <a:t>	-speed is the focus</a:t>
            </a:r>
          </a:p>
          <a:p>
            <a:pPr indent="-228600" lvl="0" marL="228600" marR="0" rtl="0" algn="l">
              <a:lnSpc>
                <a:spcPct val="90000"/>
              </a:lnSpc>
              <a:spcBef>
                <a:spcPts val="0"/>
              </a:spcBef>
              <a:buClr>
                <a:schemeClr val="dk1"/>
              </a:buClr>
              <a:buSzPct val="100000"/>
              <a:buFont typeface="Arial"/>
              <a:buNone/>
            </a:pPr>
            <a:r>
              <a:rPr lang="en-US"/>
              <a:t>	-allows people to make </a:t>
            </a:r>
            <a:r>
              <a:rPr lang="en-US"/>
              <a:t>decisions</a:t>
            </a:r>
            <a:r>
              <a:rPr lang="en-US"/>
              <a:t> before they are in a rush</a:t>
            </a:r>
          </a:p>
          <a:p>
            <a:pPr indent="-228600" lvl="0" marL="228600" marR="0" rtl="0" algn="l">
              <a:lnSpc>
                <a:spcPct val="90000"/>
              </a:lnSpc>
              <a:spcBef>
                <a:spcPts val="0"/>
              </a:spcBef>
              <a:buClr>
                <a:schemeClr val="dk1"/>
              </a:buClr>
              <a:buSzPct val="100000"/>
              <a:buFont typeface="Arial"/>
              <a:buNone/>
            </a:pPr>
            <a:r>
              <a:t/>
            </a:r>
            <a:endParaRPr/>
          </a:p>
          <a:p>
            <a:pPr indent="-228600" lvl="0" marL="228600" marR="0" rtl="0" algn="l">
              <a:lnSpc>
                <a:spcPct val="90000"/>
              </a:lnSpc>
              <a:spcBef>
                <a:spcPts val="0"/>
              </a:spcBef>
              <a:buClr>
                <a:schemeClr val="dk1"/>
              </a:buClr>
              <a:buSzPct val="100000"/>
              <a:buFont typeface="Arial"/>
              <a:buNone/>
            </a:pPr>
            <a:r>
              <a:rPr lang="en-US"/>
              <a:t>design choices</a:t>
            </a:r>
          </a:p>
          <a:p>
            <a:pPr indent="-228600" lvl="0" marL="228600" marR="0" rtl="0" algn="l">
              <a:lnSpc>
                <a:spcPct val="90000"/>
              </a:lnSpc>
              <a:spcBef>
                <a:spcPts val="0"/>
              </a:spcBef>
              <a:buClr>
                <a:schemeClr val="dk1"/>
              </a:buClr>
              <a:buSzPct val="100000"/>
              <a:buFont typeface="Arial"/>
              <a:buNone/>
            </a:pPr>
            <a:r>
              <a:rPr lang="en-US"/>
              <a:t>	-the function has to be immediate</a:t>
            </a:r>
          </a:p>
          <a:p>
            <a:pPr indent="-228600" lvl="0" marL="228600" marR="0" rtl="0" algn="l">
              <a:lnSpc>
                <a:spcPct val="90000"/>
              </a:lnSpc>
              <a:spcBef>
                <a:spcPts val="0"/>
              </a:spcBef>
              <a:buClr>
                <a:schemeClr val="dk1"/>
              </a:buClr>
              <a:buSzPct val="100000"/>
              <a:buFont typeface="Arial"/>
              <a:buNone/>
            </a:pPr>
            <a:r>
              <a:rPr lang="en-US"/>
              <a:t>	-make it more like planning than exploration</a:t>
            </a:r>
          </a:p>
          <a:p>
            <a:pPr indent="-228600" lvl="0" marL="228600" marR="0" rtl="0" algn="l">
              <a:lnSpc>
                <a:spcPct val="90000"/>
              </a:lnSpc>
              <a:spcBef>
                <a:spcPts val="0"/>
              </a:spcBef>
              <a:buClr>
                <a:schemeClr val="dk1"/>
              </a:buClr>
              <a:buSzPct val="100000"/>
              <a:buFont typeface="Arial"/>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838200" y="365125"/>
            <a:ext cx="105156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Scenario 2</a:t>
            </a:r>
          </a:p>
        </p:txBody>
      </p:sp>
      <p:sp>
        <p:nvSpPr>
          <p:cNvPr id="117" name="Shape 117"/>
          <p:cNvSpPr txBox="1"/>
          <p:nvPr>
            <p:ph idx="1" type="body"/>
          </p:nvPr>
        </p:nvSpPr>
        <p:spPr>
          <a:xfrm>
            <a:off x="838200" y="1825625"/>
            <a:ext cx="105156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ct val="100000"/>
              <a:buFont typeface="Arial"/>
              <a:buNone/>
            </a:pPr>
            <a:r>
              <a:rPr lang="en-US"/>
              <a:t>Person wants to explore their closet</a:t>
            </a:r>
          </a:p>
          <a:p>
            <a:pPr indent="-228600" lvl="0" marL="228600" marR="0" rtl="0" algn="l">
              <a:lnSpc>
                <a:spcPct val="90000"/>
              </a:lnSpc>
              <a:spcBef>
                <a:spcPts val="0"/>
              </a:spcBef>
              <a:buClr>
                <a:schemeClr val="dk1"/>
              </a:buClr>
              <a:buSzPct val="100000"/>
              <a:buFont typeface="Arial"/>
              <a:buNone/>
            </a:pPr>
            <a:r>
              <a:rPr lang="en-US"/>
              <a:t>	-highlight things that normally aren’t visible</a:t>
            </a:r>
          </a:p>
          <a:p>
            <a:pPr indent="-228600" lvl="0" marL="228600" marR="0" rtl="0" algn="l">
              <a:lnSpc>
                <a:spcPct val="90000"/>
              </a:lnSpc>
              <a:spcBef>
                <a:spcPts val="0"/>
              </a:spcBef>
              <a:buClr>
                <a:schemeClr val="dk1"/>
              </a:buClr>
              <a:buSzPct val="100000"/>
              <a:buFont typeface="Arial"/>
              <a:buNone/>
            </a:pPr>
            <a:r>
              <a:rPr lang="en-US"/>
              <a:t>	-give information on the clothing</a:t>
            </a:r>
          </a:p>
          <a:p>
            <a:pPr indent="-228600" lvl="0" marL="228600" marR="0" rtl="0" algn="l">
              <a:lnSpc>
                <a:spcPct val="90000"/>
              </a:lnSpc>
              <a:spcBef>
                <a:spcPts val="0"/>
              </a:spcBef>
              <a:buClr>
                <a:schemeClr val="dk1"/>
              </a:buClr>
              <a:buSzPct val="100000"/>
              <a:buFont typeface="Arial"/>
              <a:buNone/>
            </a:pPr>
            <a:r>
              <a:t/>
            </a:r>
            <a:endParaRPr/>
          </a:p>
          <a:p>
            <a:pPr indent="-228600" lvl="0" marL="228600" marR="0" rtl="0" algn="l">
              <a:lnSpc>
                <a:spcPct val="90000"/>
              </a:lnSpc>
              <a:spcBef>
                <a:spcPts val="0"/>
              </a:spcBef>
              <a:buClr>
                <a:schemeClr val="dk1"/>
              </a:buClr>
              <a:buSzPct val="100000"/>
              <a:buFont typeface="Arial"/>
              <a:buNone/>
            </a:pPr>
            <a:r>
              <a:rPr lang="en-US"/>
              <a:t>design choices</a:t>
            </a:r>
          </a:p>
          <a:p>
            <a:pPr indent="-228600" lvl="0" marL="228600" marR="0" rtl="0" algn="l">
              <a:lnSpc>
                <a:spcPct val="90000"/>
              </a:lnSpc>
              <a:spcBef>
                <a:spcPts val="0"/>
              </a:spcBef>
              <a:buClr>
                <a:schemeClr val="dk1"/>
              </a:buClr>
              <a:buSzPct val="100000"/>
              <a:buFont typeface="Arial"/>
              <a:buNone/>
            </a:pPr>
            <a:r>
              <a:rPr lang="en-US"/>
              <a:t>	-give as much information to the user as possible</a:t>
            </a:r>
          </a:p>
          <a:p>
            <a:pPr indent="-228600" lvl="0" marL="228600" marR="0" rtl="0" algn="l">
              <a:lnSpc>
                <a:spcPct val="90000"/>
              </a:lnSpc>
              <a:spcBef>
                <a:spcPts val="0"/>
              </a:spcBef>
              <a:buClr>
                <a:schemeClr val="dk1"/>
              </a:buClr>
              <a:buSzPct val="100000"/>
              <a:buFont typeface="Arial"/>
              <a:buNone/>
            </a:pPr>
            <a:r>
              <a:rPr lang="en-US"/>
              <a:t>	-recognition rather than recall</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838200" y="365125"/>
            <a:ext cx="105156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Initial ideas</a:t>
            </a:r>
          </a:p>
        </p:txBody>
      </p:sp>
      <p:sp>
        <p:nvSpPr>
          <p:cNvPr id="123" name="Shape 123"/>
          <p:cNvSpPr txBox="1"/>
          <p:nvPr>
            <p:ph idx="1" type="body"/>
          </p:nvPr>
        </p:nvSpPr>
        <p:spPr>
          <a:xfrm>
            <a:off x="838200" y="1825625"/>
            <a:ext cx="105156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Smart hanger</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Vending Machine closet</a:t>
            </a:r>
          </a:p>
          <a:p>
            <a:pPr indent="-228600" lvl="0" marL="228600" marR="0" rtl="0" algn="l">
              <a:lnSpc>
                <a:spcPct val="90000"/>
              </a:lnSpc>
              <a:spcBef>
                <a:spcPts val="100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Fashion app </a:t>
            </a:r>
          </a:p>
          <a:p>
            <a:pPr indent="-228600" lvl="0" marL="228600" marR="0" rtl="0" algn="l">
              <a:lnSpc>
                <a:spcPct val="90000"/>
              </a:lnSpc>
              <a:spcBef>
                <a:spcPts val="1000"/>
              </a:spcBef>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Retail vs in the home</a:t>
            </a:r>
          </a:p>
        </p:txBody>
      </p:sp>
      <p:pic>
        <p:nvPicPr>
          <p:cNvPr id="124" name="Shape 124"/>
          <p:cNvPicPr preferRelativeResize="0"/>
          <p:nvPr/>
        </p:nvPicPr>
        <p:blipFill rotWithShape="1">
          <a:blip r:embed="rId3">
            <a:alphaModFix/>
          </a:blip>
          <a:srcRect b="0" l="0" r="0" t="0"/>
          <a:stretch/>
        </p:blipFill>
        <p:spPr>
          <a:xfrm rot="-5400000">
            <a:off x="5198577" y="804483"/>
            <a:ext cx="2658617" cy="3544822"/>
          </a:xfrm>
          <a:prstGeom prst="rect">
            <a:avLst/>
          </a:prstGeom>
          <a:noFill/>
          <a:ln>
            <a:noFill/>
          </a:ln>
        </p:spPr>
      </p:pic>
      <p:pic>
        <p:nvPicPr>
          <p:cNvPr id="125" name="Shape 125"/>
          <p:cNvPicPr preferRelativeResize="0"/>
          <p:nvPr/>
        </p:nvPicPr>
        <p:blipFill rotWithShape="1">
          <a:blip r:embed="rId4">
            <a:alphaModFix/>
          </a:blip>
          <a:srcRect b="0" l="0" r="0" t="0"/>
          <a:stretch/>
        </p:blipFill>
        <p:spPr>
          <a:xfrm rot="-5400000">
            <a:off x="8919328" y="3033140"/>
            <a:ext cx="2486598" cy="3315463"/>
          </a:xfrm>
          <a:prstGeom prst="rect">
            <a:avLst/>
          </a:prstGeom>
          <a:noFill/>
          <a:ln>
            <a:noFill/>
          </a:ln>
        </p:spPr>
      </p:pic>
      <p:pic>
        <p:nvPicPr>
          <p:cNvPr id="126" name="Shape 126"/>
          <p:cNvPicPr preferRelativeResize="0"/>
          <p:nvPr/>
        </p:nvPicPr>
        <p:blipFill rotWithShape="1">
          <a:blip r:embed="rId5">
            <a:alphaModFix/>
          </a:blip>
          <a:srcRect b="0" l="0" r="0" t="0"/>
          <a:stretch/>
        </p:blipFill>
        <p:spPr>
          <a:xfrm rot="-5400000">
            <a:off x="8912158" y="-171649"/>
            <a:ext cx="2443577" cy="3258103"/>
          </a:xfrm>
          <a:prstGeom prst="rect">
            <a:avLst/>
          </a:prstGeom>
          <a:noFill/>
          <a:ln>
            <a:noFill/>
          </a:ln>
        </p:spPr>
      </p:pic>
      <p:pic>
        <p:nvPicPr>
          <p:cNvPr descr="https://lh4.googleusercontent.com/qRV0NQWXU_oNkHyreF82I6RZ-R2EIKCFfWB5v36Jexng9fJnaJLDE_LvA0RuNpTkIgYv92X0IZaDDvxjZP38wEU9IXEQzeF_n5fD5d-BHv1KELDWisrLuCMqj54CbuMZhspr2QDb" id="127" name="Shape 127"/>
          <p:cNvPicPr preferRelativeResize="0"/>
          <p:nvPr/>
        </p:nvPicPr>
        <p:blipFill rotWithShape="1">
          <a:blip r:embed="rId6">
            <a:alphaModFix/>
          </a:blip>
          <a:srcRect b="0" l="0" r="0" t="0"/>
          <a:stretch/>
        </p:blipFill>
        <p:spPr>
          <a:xfrm>
            <a:off x="4582160" y="4424172"/>
            <a:ext cx="3027680" cy="2270760"/>
          </a:xfrm>
          <a:prstGeom prst="rect">
            <a:avLst/>
          </a:prstGeom>
          <a:noFill/>
          <a:ln>
            <a:noFill/>
          </a:ln>
        </p:spPr>
      </p:pic>
      <p:pic>
        <p:nvPicPr>
          <p:cNvPr descr="color matchers.png" id="128" name="Shape 128"/>
          <p:cNvPicPr preferRelativeResize="0"/>
          <p:nvPr/>
        </p:nvPicPr>
        <p:blipFill rotWithShape="1">
          <a:blip r:embed="rId7">
            <a:alphaModFix/>
          </a:blip>
          <a:srcRect b="0" l="0" r="0" t="0"/>
          <a:stretch/>
        </p:blipFill>
        <p:spPr>
          <a:xfrm>
            <a:off x="429002" y="4690872"/>
            <a:ext cx="3722047" cy="19027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descr="Image result for brain cartoon" id="133" name="Shape 133"/>
          <p:cNvPicPr preferRelativeResize="0"/>
          <p:nvPr/>
        </p:nvPicPr>
        <p:blipFill rotWithShape="1">
          <a:blip r:embed="rId3">
            <a:alphaModFix/>
          </a:blip>
          <a:srcRect b="0" l="0" r="0" t="0"/>
          <a:stretch/>
        </p:blipFill>
        <p:spPr>
          <a:xfrm>
            <a:off x="2243360" y="3516407"/>
            <a:ext cx="3048000" cy="1714500"/>
          </a:xfrm>
          <a:prstGeom prst="rect">
            <a:avLst/>
          </a:prstGeom>
          <a:noFill/>
          <a:ln>
            <a:noFill/>
          </a:ln>
        </p:spPr>
      </p:pic>
      <p:sp>
        <p:nvSpPr>
          <p:cNvPr id="134" name="Shape 134"/>
          <p:cNvSpPr txBox="1"/>
          <p:nvPr>
            <p:ph type="title"/>
          </p:nvPr>
        </p:nvSpPr>
        <p:spPr>
          <a:xfrm>
            <a:off x="838200" y="365125"/>
            <a:ext cx="105156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Solution</a:t>
            </a:r>
          </a:p>
        </p:txBody>
      </p:sp>
      <p:sp>
        <p:nvSpPr>
          <p:cNvPr id="135" name="Shape 135"/>
          <p:cNvSpPr txBox="1"/>
          <p:nvPr>
            <p:ph idx="1" type="body"/>
          </p:nvPr>
        </p:nvSpPr>
        <p:spPr>
          <a:xfrm>
            <a:off x="838200" y="1806733"/>
            <a:ext cx="10515600" cy="4351338"/>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Clr>
                <a:schemeClr val="dk1"/>
              </a:buClr>
              <a:buSzPct val="25000"/>
              <a:buFont typeface="Arial"/>
              <a:buNone/>
            </a:pPr>
            <a:r>
              <a:rPr b="0" i="0" lang="en-US" sz="2800" u="none" cap="none" strike="noStrike">
                <a:solidFill>
                  <a:schemeClr val="dk1"/>
                </a:solidFill>
                <a:latin typeface="Calibri"/>
                <a:ea typeface="Calibri"/>
                <a:cs typeface="Calibri"/>
                <a:sym typeface="Calibri"/>
              </a:rPr>
              <a:t>Not just “another app” + physical interaction between user and clothing in closet + engaging &amp; informative = SMART HANGER! </a:t>
            </a:r>
          </a:p>
          <a:p>
            <a:pPr indent="0" lvl="0" marL="0" marR="0" rtl="0" algn="l">
              <a:lnSpc>
                <a:spcPct val="90000"/>
              </a:lnSpc>
              <a:spcBef>
                <a:spcPts val="1000"/>
              </a:spcBef>
              <a:buClr>
                <a:schemeClr val="dk1"/>
              </a:buClr>
              <a:buSzPct val="25000"/>
              <a:buFont typeface="Arial"/>
              <a:buNone/>
            </a:pPr>
            <a:r>
              <a:t/>
            </a:r>
            <a:endParaRPr b="0" i="0" sz="2800" u="none" cap="none" strike="noStrike">
              <a:solidFill>
                <a:schemeClr val="dk1"/>
              </a:solidFill>
              <a:latin typeface="Calibri"/>
              <a:ea typeface="Calibri"/>
              <a:cs typeface="Calibri"/>
              <a:sym typeface="Calibri"/>
            </a:endParaRPr>
          </a:p>
        </p:txBody>
      </p:sp>
      <p:pic>
        <p:nvPicPr>
          <p:cNvPr descr="Image result for smart hanger cartoon" id="136" name="Shape 136"/>
          <p:cNvPicPr preferRelativeResize="0"/>
          <p:nvPr/>
        </p:nvPicPr>
        <p:blipFill rotWithShape="1">
          <a:blip r:embed="rId4">
            <a:alphaModFix/>
          </a:blip>
          <a:srcRect b="23756" l="42597" r="0" t="0"/>
          <a:stretch/>
        </p:blipFill>
        <p:spPr>
          <a:xfrm rot="1422071">
            <a:off x="6293001" y="2200531"/>
            <a:ext cx="5422393" cy="5401600"/>
          </a:xfrm>
          <a:prstGeom prst="irregularSeal2">
            <a:avLst/>
          </a:prstGeom>
          <a:noFill/>
          <a:ln cap="flat" cmpd="sng" w="9525">
            <a:solidFill>
              <a:srgbClr val="548135"/>
            </a:solidFill>
            <a:prstDash val="solid"/>
            <a:round/>
            <a:headEnd len="med" w="med" type="none"/>
            <a:tailEnd len="med" w="med" type="none"/>
          </a:ln>
          <a:effectLst>
            <a:outerShdw blurRad="50800" rotWithShape="0" algn="bl" dir="18900000" dist="38100">
              <a:srgbClr val="000000">
                <a:alpha val="40000"/>
              </a:srgbClr>
            </a:outerShdw>
          </a:effectLst>
        </p:spPr>
      </p:pic>
      <p:pic>
        <p:nvPicPr>
          <p:cNvPr descr="Image result for hanger cartoon" id="137" name="Shape 137"/>
          <p:cNvPicPr preferRelativeResize="0"/>
          <p:nvPr/>
        </p:nvPicPr>
        <p:blipFill rotWithShape="1">
          <a:blip r:embed="rId5">
            <a:alphaModFix/>
          </a:blip>
          <a:srcRect b="0" l="0" r="0" t="0"/>
          <a:stretch/>
        </p:blipFill>
        <p:spPr>
          <a:xfrm rot="-5400000">
            <a:off x="27809" y="3643758"/>
            <a:ext cx="2080477" cy="1459802"/>
          </a:xfrm>
          <a:prstGeom prst="rect">
            <a:avLst/>
          </a:prstGeom>
          <a:noFill/>
          <a:ln>
            <a:noFill/>
          </a:ln>
        </p:spPr>
      </p:pic>
      <p:pic>
        <p:nvPicPr>
          <p:cNvPr descr="Image result for plus sign" id="138" name="Shape 138"/>
          <p:cNvPicPr preferRelativeResize="0"/>
          <p:nvPr/>
        </p:nvPicPr>
        <p:blipFill rotWithShape="1">
          <a:blip r:embed="rId6">
            <a:alphaModFix/>
          </a:blip>
          <a:srcRect b="0" l="0" r="0" t="0"/>
          <a:stretch/>
        </p:blipFill>
        <p:spPr>
          <a:xfrm>
            <a:off x="2010376" y="3948526"/>
            <a:ext cx="850265" cy="850265"/>
          </a:xfrm>
          <a:prstGeom prst="rect">
            <a:avLst/>
          </a:prstGeom>
          <a:noFill/>
          <a:ln>
            <a:noFill/>
          </a:ln>
        </p:spPr>
      </p:pic>
      <p:pic>
        <p:nvPicPr>
          <p:cNvPr descr="Image result for equal sign" id="139" name="Shape 139"/>
          <p:cNvPicPr preferRelativeResize="0"/>
          <p:nvPr/>
        </p:nvPicPr>
        <p:blipFill rotWithShape="1">
          <a:blip r:embed="rId7">
            <a:alphaModFix/>
          </a:blip>
          <a:srcRect b="0" l="0" r="0" t="0"/>
          <a:stretch/>
        </p:blipFill>
        <p:spPr>
          <a:xfrm>
            <a:off x="4228668" y="2849657"/>
            <a:ext cx="2354360" cy="304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838200" y="365125"/>
            <a:ext cx="105156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What is the SMART HANGER?</a:t>
            </a:r>
          </a:p>
        </p:txBody>
      </p:sp>
      <p:sp>
        <p:nvSpPr>
          <p:cNvPr id="145" name="Shape 145"/>
          <p:cNvSpPr txBox="1"/>
          <p:nvPr>
            <p:ph idx="1" type="body"/>
          </p:nvPr>
        </p:nvSpPr>
        <p:spPr>
          <a:xfrm>
            <a:off x="838200" y="1825625"/>
            <a:ext cx="10515600" cy="4351338"/>
          </a:xfrm>
          <a:prstGeom prst="rect">
            <a:avLst/>
          </a:prstGeom>
          <a:noFill/>
          <a:ln>
            <a:noFill/>
          </a:ln>
        </p:spPr>
        <p:txBody>
          <a:bodyPr anchorCtr="0" anchor="t" bIns="45700" lIns="91425" rIns="91425" wrap="square" tIns="45700">
            <a:noAutofit/>
          </a:bodyPr>
          <a:lstStyle/>
          <a:p>
            <a:pPr indent="-177800" lvl="0" marL="0" marR="0" rtl="0" algn="l">
              <a:lnSpc>
                <a:spcPct val="90000"/>
              </a:lnSpc>
              <a:spcBef>
                <a:spcPts val="0"/>
              </a:spcBef>
              <a:buClr>
                <a:schemeClr val="dk1"/>
              </a:buClr>
              <a:buSzPct val="100000"/>
              <a:buFont typeface="Arial"/>
              <a:buNone/>
            </a:pPr>
            <a:r>
              <a:rPr lang="en-US"/>
              <a:t>Internet of things: Interconnectivity</a:t>
            </a:r>
          </a:p>
          <a:p>
            <a:pPr indent="-177800" lvl="0" marL="0" marR="0" rtl="0" algn="l">
              <a:lnSpc>
                <a:spcPct val="90000"/>
              </a:lnSpc>
              <a:spcBef>
                <a:spcPts val="0"/>
              </a:spcBef>
              <a:buClr>
                <a:schemeClr val="dk1"/>
              </a:buClr>
              <a:buSzPct val="100000"/>
              <a:buFont typeface="Arial"/>
              <a:buNone/>
            </a:pPr>
            <a:r>
              <a:t/>
            </a:r>
            <a:endParaRPr/>
          </a:p>
          <a:p>
            <a:pPr indent="-406400" lvl="0" marL="457200" marR="0" rtl="0" algn="l">
              <a:lnSpc>
                <a:spcPct val="90000"/>
              </a:lnSpc>
              <a:spcBef>
                <a:spcPts val="0"/>
              </a:spcBef>
            </a:pPr>
            <a:r>
              <a:rPr lang="en-US"/>
              <a:t>Fuses physical with virtual</a:t>
            </a:r>
          </a:p>
          <a:p>
            <a:pPr indent="-381000" lvl="1" marL="914400" marR="0" rtl="0" algn="l">
              <a:lnSpc>
                <a:spcPct val="90000"/>
              </a:lnSpc>
              <a:spcBef>
                <a:spcPts val="0"/>
              </a:spcBef>
            </a:pPr>
            <a:r>
              <a:rPr lang="en-US"/>
              <a:t>“Tag”-looking device can be looped on hanger</a:t>
            </a:r>
          </a:p>
          <a:p>
            <a:pPr indent="0" lvl="0" marL="0" marR="0" rtl="0" algn="l">
              <a:lnSpc>
                <a:spcPct val="90000"/>
              </a:lnSpc>
              <a:spcBef>
                <a:spcPts val="0"/>
              </a:spcBef>
              <a:buNone/>
            </a:pPr>
            <a:r>
              <a:t/>
            </a:r>
            <a:endParaRPr/>
          </a:p>
          <a:p>
            <a:pPr indent="-406400" lvl="0" marL="457200" marR="0" rtl="0" algn="l">
              <a:lnSpc>
                <a:spcPct val="90000"/>
              </a:lnSpc>
              <a:spcBef>
                <a:spcPts val="0"/>
              </a:spcBef>
            </a:pPr>
            <a:r>
              <a:rPr lang="en-US"/>
              <a:t>More unique, fun, simple</a:t>
            </a:r>
          </a:p>
          <a:p>
            <a:pPr indent="0" lvl="0" marL="0" marR="0" rtl="0" algn="l">
              <a:lnSpc>
                <a:spcPct val="90000"/>
              </a:lnSpc>
              <a:spcBef>
                <a:spcPts val="0"/>
              </a:spcBef>
              <a:buNone/>
            </a:pPr>
            <a:r>
              <a:t/>
            </a:r>
            <a:endParaRPr/>
          </a:p>
          <a:p>
            <a:pPr indent="-406400" lvl="0" marL="457200" marR="0" rtl="0" algn="l">
              <a:lnSpc>
                <a:spcPct val="90000"/>
              </a:lnSpc>
              <a:spcBef>
                <a:spcPts val="0"/>
              </a:spcBef>
            </a:pPr>
            <a:r>
              <a:rPr lang="en-US"/>
              <a:t>Better environment for user, beneficial </a:t>
            </a:r>
          </a:p>
        </p:txBody>
      </p:sp>
      <p:pic>
        <p:nvPicPr>
          <p:cNvPr descr="17758382_10155966107622892_5146211941855659276_o.jpg" id="146" name="Shape 146"/>
          <p:cNvPicPr preferRelativeResize="0"/>
          <p:nvPr/>
        </p:nvPicPr>
        <p:blipFill>
          <a:blip r:embed="rId3">
            <a:alphaModFix/>
          </a:blip>
          <a:stretch>
            <a:fillRect/>
          </a:stretch>
        </p:blipFill>
        <p:spPr>
          <a:xfrm>
            <a:off x="7705375" y="490487"/>
            <a:ext cx="4407775" cy="58770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Shape 151"/>
          <p:cNvPicPr preferRelativeResize="0"/>
          <p:nvPr/>
        </p:nvPicPr>
        <p:blipFill>
          <a:blip r:embed="rId3">
            <a:alphaModFix/>
          </a:blip>
          <a:stretch>
            <a:fillRect/>
          </a:stretch>
        </p:blipFill>
        <p:spPr>
          <a:xfrm>
            <a:off x="407625" y="3808787"/>
            <a:ext cx="6202275" cy="2896813"/>
          </a:xfrm>
          <a:prstGeom prst="rect">
            <a:avLst/>
          </a:prstGeom>
          <a:noFill/>
          <a:ln>
            <a:noFill/>
          </a:ln>
        </p:spPr>
      </p:pic>
      <p:pic>
        <p:nvPicPr>
          <p:cNvPr id="152" name="Shape 152"/>
          <p:cNvPicPr preferRelativeResize="0"/>
          <p:nvPr/>
        </p:nvPicPr>
        <p:blipFill rotWithShape="1">
          <a:blip r:embed="rId4">
            <a:alphaModFix/>
          </a:blip>
          <a:srcRect b="0" l="18443" r="3437" t="0"/>
          <a:stretch/>
        </p:blipFill>
        <p:spPr>
          <a:xfrm>
            <a:off x="6094100" y="1110238"/>
            <a:ext cx="6097899" cy="4637525"/>
          </a:xfrm>
          <a:prstGeom prst="rect">
            <a:avLst/>
          </a:prstGeom>
          <a:noFill/>
          <a:ln>
            <a:noFill/>
          </a:ln>
        </p:spPr>
      </p:pic>
      <p:pic>
        <p:nvPicPr>
          <p:cNvPr id="153" name="Shape 153"/>
          <p:cNvPicPr preferRelativeResize="0"/>
          <p:nvPr/>
        </p:nvPicPr>
        <p:blipFill rotWithShape="1">
          <a:blip r:embed="rId5">
            <a:alphaModFix/>
          </a:blip>
          <a:srcRect b="0" l="13851" r="7221" t="0"/>
          <a:stretch/>
        </p:blipFill>
        <p:spPr>
          <a:xfrm>
            <a:off x="259100" y="852988"/>
            <a:ext cx="6202275" cy="3670149"/>
          </a:xfrm>
          <a:prstGeom prst="rect">
            <a:avLst/>
          </a:prstGeom>
          <a:noFill/>
          <a:ln>
            <a:noFill/>
          </a:ln>
        </p:spPr>
      </p:pic>
      <p:sp>
        <p:nvSpPr>
          <p:cNvPr id="154" name="Shape 154"/>
          <p:cNvSpPr txBox="1"/>
          <p:nvPr>
            <p:ph type="title"/>
          </p:nvPr>
        </p:nvSpPr>
        <p:spPr>
          <a:xfrm>
            <a:off x="838200" y="-49475"/>
            <a:ext cx="10515600" cy="1325700"/>
          </a:xfrm>
          <a:prstGeom prst="rect">
            <a:avLst/>
          </a:prstGeom>
        </p:spPr>
        <p:txBody>
          <a:bodyPr anchorCtr="0" anchor="ctr" bIns="91425" lIns="91425" rIns="91425" wrap="square" tIns="91425">
            <a:noAutofit/>
          </a:bodyPr>
          <a:lstStyle/>
          <a:p>
            <a:pPr lvl="0">
              <a:spcBef>
                <a:spcPts val="0"/>
              </a:spcBef>
              <a:buNone/>
            </a:pPr>
            <a:r>
              <a:rPr lang="en-US"/>
              <a:t>The Creation Process - Smart Hanger Device</a:t>
            </a:r>
          </a:p>
        </p:txBody>
      </p:sp>
      <p:pic>
        <p:nvPicPr>
          <p:cNvPr id="155" name="Shape 155"/>
          <p:cNvPicPr preferRelativeResize="0"/>
          <p:nvPr/>
        </p:nvPicPr>
        <p:blipFill>
          <a:blip r:embed="rId6">
            <a:alphaModFix/>
          </a:blip>
          <a:stretch>
            <a:fillRect/>
          </a:stretch>
        </p:blipFill>
        <p:spPr>
          <a:xfrm>
            <a:off x="8737875" y="4879750"/>
            <a:ext cx="2818825" cy="2430225"/>
          </a:xfrm>
          <a:prstGeom prst="rect">
            <a:avLst/>
          </a:prstGeom>
          <a:noFill/>
          <a:ln>
            <a:noFill/>
          </a:ln>
        </p:spPr>
      </p:pic>
      <p:sp>
        <p:nvSpPr>
          <p:cNvPr id="156" name="Shape 156"/>
          <p:cNvSpPr/>
          <p:nvPr/>
        </p:nvSpPr>
        <p:spPr>
          <a:xfrm>
            <a:off x="707274" y="1690825"/>
            <a:ext cx="381025" cy="989500"/>
          </a:xfrm>
          <a:prstGeom prst="rect">
            <a:avLst/>
          </a:prstGeom>
        </p:spPr>
        <p:txBody>
          <a:bodyPr>
            <a:prstTxWarp prst="textPlain"/>
          </a:bodyPr>
          <a:lstStyle/>
          <a:p>
            <a:pPr lvl="0" algn="ctr"/>
            <a:r>
              <a:rPr b="0" i="0">
                <a:ln cap="flat" cmpd="sng" w="9525">
                  <a:solidFill>
                    <a:srgbClr val="000000"/>
                  </a:solidFill>
                  <a:prstDash val="solid"/>
                  <a:round/>
                  <a:headEnd len="med" w="med" type="none"/>
                  <a:tailEnd len="med" w="med" type="none"/>
                </a:ln>
                <a:solidFill>
                  <a:srgbClr val="00FF00"/>
                </a:solidFill>
                <a:latin typeface="Arial"/>
              </a:rPr>
              <a:t>1</a:t>
            </a:r>
          </a:p>
        </p:txBody>
      </p:sp>
      <p:sp>
        <p:nvSpPr>
          <p:cNvPr id="157" name="Shape 157"/>
          <p:cNvSpPr/>
          <p:nvPr/>
        </p:nvSpPr>
        <p:spPr>
          <a:xfrm>
            <a:off x="997875" y="4785625"/>
            <a:ext cx="537251" cy="880424"/>
          </a:xfrm>
          <a:prstGeom prst="rect">
            <a:avLst/>
          </a:prstGeom>
        </p:spPr>
        <p:txBody>
          <a:bodyPr>
            <a:prstTxWarp prst="textPlain"/>
          </a:bodyPr>
          <a:lstStyle/>
          <a:p>
            <a:pPr lvl="0" algn="ctr"/>
            <a:r>
              <a:rPr b="0" i="0">
                <a:ln cap="flat" cmpd="sng" w="9525">
                  <a:solidFill>
                    <a:srgbClr val="000000"/>
                  </a:solidFill>
                  <a:prstDash val="solid"/>
                  <a:round/>
                  <a:headEnd len="med" w="med" type="none"/>
                  <a:tailEnd len="med" w="med" type="none"/>
                </a:ln>
                <a:solidFill>
                  <a:srgbClr val="00FF00"/>
                </a:solidFill>
                <a:latin typeface="Arial"/>
              </a:rPr>
              <a:t>2</a:t>
            </a:r>
          </a:p>
        </p:txBody>
      </p:sp>
      <p:sp>
        <p:nvSpPr>
          <p:cNvPr id="158" name="Shape 158"/>
          <p:cNvSpPr/>
          <p:nvPr/>
        </p:nvSpPr>
        <p:spPr>
          <a:xfrm>
            <a:off x="6609900" y="1353600"/>
            <a:ext cx="455400" cy="876750"/>
          </a:xfrm>
          <a:prstGeom prst="rect">
            <a:avLst/>
          </a:prstGeom>
        </p:spPr>
        <p:txBody>
          <a:bodyPr>
            <a:prstTxWarp prst="textPlain"/>
          </a:bodyPr>
          <a:lstStyle/>
          <a:p>
            <a:pPr lvl="0" algn="ctr"/>
            <a:r>
              <a:rPr b="0" i="0">
                <a:ln cap="flat" cmpd="sng" w="9525">
                  <a:solidFill>
                    <a:srgbClr val="000000"/>
                  </a:solidFill>
                  <a:prstDash val="solid"/>
                  <a:round/>
                  <a:headEnd len="med" w="med" type="none"/>
                  <a:tailEnd len="med" w="med" type="none"/>
                </a:ln>
                <a:solidFill>
                  <a:srgbClr val="00FF00"/>
                </a:solidFill>
                <a:latin typeface="Arial"/>
              </a:rPr>
              <a:t>3</a:t>
            </a:r>
          </a:p>
        </p:txBody>
      </p:sp>
      <p:sp>
        <p:nvSpPr>
          <p:cNvPr id="159" name="Shape 159"/>
          <p:cNvSpPr/>
          <p:nvPr/>
        </p:nvSpPr>
        <p:spPr>
          <a:xfrm>
            <a:off x="11457450" y="1451050"/>
            <a:ext cx="537300" cy="4491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60" name="Shape 160"/>
          <p:cNvSpPr/>
          <p:nvPr/>
        </p:nvSpPr>
        <p:spPr>
          <a:xfrm>
            <a:off x="7956450" y="5325013"/>
            <a:ext cx="561053" cy="876751"/>
          </a:xfrm>
          <a:prstGeom prst="rect">
            <a:avLst/>
          </a:prstGeom>
        </p:spPr>
        <p:txBody>
          <a:bodyPr>
            <a:prstTxWarp prst="textPlain"/>
          </a:bodyPr>
          <a:lstStyle/>
          <a:p>
            <a:pPr lvl="0" algn="ctr"/>
            <a:r>
              <a:rPr b="0" i="0">
                <a:ln cap="flat" cmpd="sng" w="9525">
                  <a:solidFill>
                    <a:srgbClr val="000000"/>
                  </a:solidFill>
                  <a:prstDash val="solid"/>
                  <a:round/>
                  <a:headEnd len="med" w="med" type="none"/>
                  <a:tailEnd len="med" w="med" type="none"/>
                </a:ln>
                <a:solidFill>
                  <a:srgbClr val="00FF00"/>
                </a:solidFill>
                <a:latin typeface="Arial"/>
              </a:rPr>
              <a:t>4</a:t>
            </a:r>
          </a:p>
        </p:txBody>
      </p:sp>
      <p:sp>
        <p:nvSpPr>
          <p:cNvPr id="161" name="Shape 161"/>
          <p:cNvSpPr/>
          <p:nvPr/>
        </p:nvSpPr>
        <p:spPr>
          <a:xfrm>
            <a:off x="5196575" y="1820050"/>
            <a:ext cx="1264800" cy="4491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